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9E3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1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10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513B66A7-115B-4478-88A9-4C1DE537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xmlns="" id="{7B41C22C-84BD-4CCB-9E16-4985177F5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0E05AA0F-F67C-48F1-9FE7-86C6F19B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75CB2DB6-35C3-4935-9FB5-91741682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2EF7793C-42BE-45D6-A1DA-70F4D9AC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8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88304AA2-B7AE-4991-A93D-B04458FB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xmlns="" id="{50D9914E-FE9E-471D-9FE1-7ACC0F7E6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F76473CD-1B64-4900-B0D7-7260160C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291FCA07-AEE4-4155-BC33-ACA5C2D9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5EAC33AE-CB80-43CB-9A6E-58124E33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483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xmlns="" id="{3614B1F4-A6F6-4278-B35F-8D0BCCD53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xmlns="" id="{745B1740-93F1-4B43-AFC8-AF5762E0F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AFF32A64-76FE-49B4-9065-AA203D951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D7F60C12-8524-49CD-A53E-E683702E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B3EB49C0-569A-4379-93CF-A1B85DF5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652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D65B6AB-A6FF-48CB-9B04-7C918DEB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2D022065-3A62-468A-BC06-934909587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951E388F-84E6-418A-9AB4-D85D1245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CE54AB44-CF43-41D0-9821-655FBC45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8CB35E56-22ED-42B3-B02A-4DE25585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813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C09E251D-68B9-4CEA-A565-C5DDC7AD6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791D9C0E-8CD1-4A00-B622-0267A6AB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A957EE4B-C87C-4424-A88C-112A73C2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A2F1C060-1BEB-4F50-89A6-B95D840F0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E17B0843-B733-47C1-9E0F-056681D73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08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CA14513-B253-4D7B-9E93-006E1778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BE3015BE-479E-4B39-85A1-5AA5E11E4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89EB0599-0748-424E-8697-2BFED018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6371A13E-71C7-4F5D-A260-89C6ED41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B3C9315B-914A-4A25-AC82-C969B4897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6CFDB80F-C269-4F7E-9733-4E560D6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3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94D5A95F-C087-481D-A364-32540775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A69787D5-2C71-4DED-8C07-AA895665F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xmlns="" id="{74D8E94F-7AA8-4369-BF55-F240C4652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xmlns="" id="{E0FD08B1-5263-4D95-B69E-C041CEE7C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xmlns="" id="{393F217C-7CC2-412F-8365-758B7E8E2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xmlns="" id="{0DBED16B-B4BB-4001-8C59-7FE40B22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xmlns="" id="{90A574A9-AD4D-433C-B6C2-1A3DF546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xmlns="" id="{09246584-E58C-4D6F-8A32-896A7AB2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090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124CFA67-FE0C-401C-919B-DF5CA5EAD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xmlns="" id="{43A56116-12F7-4739-81EA-83B4D24C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48DAA23E-696D-4BB2-B893-B79D3907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xmlns="" id="{41139925-2D84-4028-BBC6-0AA523F6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705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xmlns="" id="{8EC7EC3A-DCE7-4321-B28A-8F87D9CE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ACC26113-0629-44B1-938A-230E315AA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xmlns="" id="{EF7BBC70-A6E8-4F96-9323-7EBD84CE2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419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23A71E0-D711-4691-9022-9DA67A6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FE6F1322-5A5F-4273-B2D7-5CB0F2C6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9BD9B5EA-E2FB-492D-BB87-D1C7E9DBC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3880CB5D-02AE-4D63-AD33-18393387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99039B9B-6491-4681-AC81-69D42570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1F31DB4B-76F5-4B21-8DBB-47CB675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9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4225ECDB-5C83-43FE-9DD4-825BD561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xmlns="" id="{BB401275-5502-416F-B8BB-6AB2205BC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xmlns="" id="{5D7A53D1-245E-4B13-9730-C68254B5A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xmlns="" id="{A8BB8632-CF5C-4BE5-8FE5-354FC66E1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xmlns="" id="{A186D1E5-3237-4CA2-B9AF-4E1A16A55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xmlns="" id="{9AB60536-4815-426D-9B60-5E007286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82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xmlns="" id="{CB0403FA-FA1C-4CFD-A474-74E2FAF5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xmlns="" id="{39E30B61-FE12-4B3B-ABD3-E78D10719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xmlns="" id="{69572EB1-4C42-4F22-97FD-F9338CA0E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28A83E56-93E4-47C6-900A-8FD0E2AD5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xmlns="" id="{A478AE57-D23D-463A-8DC2-0E567F241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74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A70B6BB6-1C9A-43A1-9480-5EFB9FB1C993}"/>
              </a:ext>
            </a:extLst>
          </p:cNvPr>
          <p:cNvSpPr txBox="1"/>
          <p:nvPr/>
        </p:nvSpPr>
        <p:spPr>
          <a:xfrm>
            <a:off x="201134" y="438288"/>
            <a:ext cx="129600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5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A2DF13EA-FCE5-46AD-A32D-C1FC40C2CE7F}"/>
              </a:ext>
            </a:extLst>
          </p:cNvPr>
          <p:cNvSpPr txBox="1"/>
          <p:nvPr/>
        </p:nvSpPr>
        <p:spPr>
          <a:xfrm>
            <a:off x="1923061" y="447609"/>
            <a:ext cx="1503165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xmlns="" id="{57356683-BB11-4023-98C0-F601398B22A2}"/>
              </a:ext>
            </a:extLst>
          </p:cNvPr>
          <p:cNvSpPr txBox="1"/>
          <p:nvPr/>
        </p:nvSpPr>
        <p:spPr>
          <a:xfrm>
            <a:off x="8026162" y="447609"/>
            <a:ext cx="1463171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Rezultat strategiczny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77DE364-DB2C-4598-9E0E-A4F48EDB2F09}"/>
              </a:ext>
            </a:extLst>
          </p:cNvPr>
          <p:cNvSpPr txBox="1"/>
          <p:nvPr/>
        </p:nvSpPr>
        <p:spPr>
          <a:xfrm>
            <a:off x="10497196" y="492390"/>
            <a:ext cx="1511431" cy="398131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Czynniki zewnętrzne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xmlns="" id="{F8444FC2-5301-4146-BA96-03F99B701597}"/>
              </a:ext>
            </a:extLst>
          </p:cNvPr>
          <p:cNvSpPr txBox="1"/>
          <p:nvPr/>
        </p:nvSpPr>
        <p:spPr>
          <a:xfrm>
            <a:off x="183373" y="4639373"/>
            <a:ext cx="1296000" cy="4992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Niskie wyniki egzaminów kończących dany etap edukacji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xmlns="" id="{5606DC27-0FB4-49FE-B422-CEA4491A0AF4}"/>
              </a:ext>
            </a:extLst>
          </p:cNvPr>
          <p:cNvSpPr txBox="1"/>
          <p:nvPr/>
        </p:nvSpPr>
        <p:spPr>
          <a:xfrm>
            <a:off x="1924971" y="3045871"/>
            <a:ext cx="1503868" cy="6624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Realizacja działań wpisanych w programy rewitalizacji obszarów zdegradowanych (Działanie 9.3, PI9b)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xmlns="" id="{93C476E2-ECBC-47B3-A653-0570AC38E0F3}"/>
              </a:ext>
            </a:extLst>
          </p:cNvPr>
          <p:cNvSpPr txBox="1"/>
          <p:nvPr/>
        </p:nvSpPr>
        <p:spPr>
          <a:xfrm>
            <a:off x="8074829" y="1441133"/>
            <a:ext cx="1463849" cy="4419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Średni czas pobytu chorego w szpitalu [dni]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10588692" y="2673705"/>
            <a:ext cx="1397474" cy="91529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Koncentracja powiatów marginalizowanych, o najwyższej stopie bezrobocia w centralnej i wschodniej części województwa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xmlns="" id="{A8FF26F4-5A3C-4AAE-AF1F-684793789315}"/>
              </a:ext>
            </a:extLst>
          </p:cNvPr>
          <p:cNvSpPr txBox="1"/>
          <p:nvPr/>
        </p:nvSpPr>
        <p:spPr>
          <a:xfrm>
            <a:off x="10578241" y="3703996"/>
            <a:ext cx="1397474" cy="35913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Duża liczba tzw. obszarów popegeerowskich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602297" y="100455"/>
            <a:ext cx="924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Oś Priorytetowa IX Infrastruktura publiczna - EFRR – Działania: 9.1 - 9.9 (CT9,10)</a:t>
            </a:r>
          </a:p>
        </p:txBody>
      </p:sp>
      <p:sp>
        <p:nvSpPr>
          <p:cNvPr id="69" name="pole tekstowe 68">
            <a:extLst>
              <a:ext uri="{FF2B5EF4-FFF2-40B4-BE49-F238E27FC236}">
                <a16:creationId xmlns:a16="http://schemas.microsoft.com/office/drawing/2014/main" xmlns="" id="{F8444FC2-5301-4146-BA96-03F99B701597}"/>
              </a:ext>
            </a:extLst>
          </p:cNvPr>
          <p:cNvSpPr txBox="1"/>
          <p:nvPr/>
        </p:nvSpPr>
        <p:spPr>
          <a:xfrm>
            <a:off x="183373" y="5170800"/>
            <a:ext cx="1296000" cy="3507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Niska zatrudnialność absolwentów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182147" y="1820753"/>
            <a:ext cx="1296000" cy="79574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Wysoki stopień zachorowalności na choroby </a:t>
            </a:r>
            <a:r>
              <a:rPr lang="pl-PL" sz="900" dirty="0" smtClean="0">
                <a:solidFill>
                  <a:schemeClr val="tx1"/>
                </a:solidFill>
              </a:rPr>
              <a:t>cywilizacyjne; </a:t>
            </a:r>
            <a:r>
              <a:rPr lang="pl-PL" sz="900" dirty="0">
                <a:solidFill>
                  <a:schemeClr val="tx1"/>
                </a:solidFill>
              </a:rPr>
              <a:t>relatywnie wysoka umieralność</a:t>
            </a: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xmlns="" id="{C0EA9EED-AD44-44A1-B44F-39A90D975656}"/>
              </a:ext>
            </a:extLst>
          </p:cNvPr>
          <p:cNvSpPr txBox="1"/>
          <p:nvPr/>
        </p:nvSpPr>
        <p:spPr>
          <a:xfrm>
            <a:off x="3877059" y="3137244"/>
            <a:ext cx="2923007" cy="2515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Powierzchnia obszarów objętych rewitalizacją [ha]</a:t>
            </a:r>
          </a:p>
        </p:txBody>
      </p:sp>
      <p:sp>
        <p:nvSpPr>
          <p:cNvPr id="47" name="pole tekstowe 46">
            <a:extLst>
              <a:ext uri="{FF2B5EF4-FFF2-40B4-BE49-F238E27FC236}">
                <a16:creationId xmlns:a16="http://schemas.microsoft.com/office/drawing/2014/main" xmlns="" id="{28AA5E14-C358-4539-A084-1256532150BF}"/>
              </a:ext>
            </a:extLst>
          </p:cNvPr>
          <p:cNvSpPr txBox="1"/>
          <p:nvPr/>
        </p:nvSpPr>
        <p:spPr>
          <a:xfrm>
            <a:off x="3877059" y="3574368"/>
            <a:ext cx="2923007" cy="3798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obiektów infrastruktury zlokalizowanych na rewitalizowanych obszarach [szt.]</a:t>
            </a: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xmlns="" id="{654301B4-CBFF-43E4-A517-00042E983333}"/>
              </a:ext>
            </a:extLst>
          </p:cNvPr>
          <p:cNvSpPr txBox="1"/>
          <p:nvPr/>
        </p:nvSpPr>
        <p:spPr>
          <a:xfrm>
            <a:off x="3886961" y="4175452"/>
            <a:ext cx="2923007" cy="36324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obiektów infrastruktury edukacji ogólnej [szt.] 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xmlns="" id="{F3FEF1C6-9EF6-437F-A27A-D4D18FC1CE43}"/>
              </a:ext>
            </a:extLst>
          </p:cNvPr>
          <p:cNvSpPr txBox="1"/>
          <p:nvPr/>
        </p:nvSpPr>
        <p:spPr>
          <a:xfrm>
            <a:off x="3851599" y="5180370"/>
            <a:ext cx="2947719" cy="35420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obiektów infrastruktury kształcenia zawodowego [szt.]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xmlns="" id="{9710A456-5CE1-43FD-88C7-04558B09CC29}"/>
              </a:ext>
            </a:extLst>
          </p:cNvPr>
          <p:cNvSpPr txBox="1"/>
          <p:nvPr/>
        </p:nvSpPr>
        <p:spPr>
          <a:xfrm>
            <a:off x="3877060" y="447609"/>
            <a:ext cx="2922259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xmlns="" id="{41EF88CB-C56B-4F4D-851C-0FA0AB15FEB8}"/>
              </a:ext>
            </a:extLst>
          </p:cNvPr>
          <p:cNvSpPr txBox="1"/>
          <p:nvPr/>
        </p:nvSpPr>
        <p:spPr>
          <a:xfrm>
            <a:off x="3877103" y="2384107"/>
            <a:ext cx="2923007" cy="3979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obiektów, w których realizowane są usługi aktywizacji społeczno-zawodowej [szt.]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xmlns="" id="{DE7914DB-AD50-4F43-8E87-24056AE46FF7}"/>
              </a:ext>
            </a:extLst>
          </p:cNvPr>
          <p:cNvSpPr txBox="1"/>
          <p:nvPr/>
        </p:nvSpPr>
        <p:spPr>
          <a:xfrm>
            <a:off x="3879315" y="1636179"/>
            <a:ext cx="2923007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Ludność objęta ulepszonymi usługami zdrowotnymi [osoby]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xmlns="" id="{DC3DE49C-1EC5-47FA-AF9C-159FD8F5D737}"/>
              </a:ext>
            </a:extLst>
          </p:cNvPr>
          <p:cNvSpPr txBox="1"/>
          <p:nvPr/>
        </p:nvSpPr>
        <p:spPr>
          <a:xfrm>
            <a:off x="3868804" y="4703700"/>
            <a:ext cx="2923007" cy="3684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instytucji popularyzujących naukę i innowacje [szt.]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xmlns="" id="{DFE979C8-D640-4068-A938-C65EA5FBBC8D}"/>
              </a:ext>
            </a:extLst>
          </p:cNvPr>
          <p:cNvSpPr txBox="1"/>
          <p:nvPr/>
        </p:nvSpPr>
        <p:spPr>
          <a:xfrm>
            <a:off x="3897402" y="1134010"/>
            <a:ext cx="2923007" cy="2739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podmiotów leczniczych [szt.]</a:t>
            </a:r>
          </a:p>
        </p:txBody>
      </p:sp>
      <p:sp>
        <p:nvSpPr>
          <p:cNvPr id="76" name="pole tekstowe 75">
            <a:extLst>
              <a:ext uri="{FF2B5EF4-FFF2-40B4-BE49-F238E27FC236}">
                <a16:creationId xmlns:a16="http://schemas.microsoft.com/office/drawing/2014/main" xmlns="" id="{B0794B32-CA10-425A-A6FB-7ABB11285754}"/>
              </a:ext>
            </a:extLst>
          </p:cNvPr>
          <p:cNvSpPr txBox="1"/>
          <p:nvPr/>
        </p:nvSpPr>
        <p:spPr>
          <a:xfrm>
            <a:off x="1910808" y="5712994"/>
            <a:ext cx="1503868" cy="10144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Inwestycje w infrastrukturę szkolnictwa zawodowego (w tym wyższego) służące dostosowaniu jej do potrzeb rynku pracy i regionalnych specjalizacji (Działanie 9.8 i 9.9, PI10a)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xmlns="" id="{4A1AADA2-4CD8-42C3-87E1-55EAA18E4D1C}"/>
              </a:ext>
            </a:extLst>
          </p:cNvPr>
          <p:cNvSpPr txBox="1"/>
          <p:nvPr/>
        </p:nvSpPr>
        <p:spPr>
          <a:xfrm>
            <a:off x="183373" y="1049618"/>
            <a:ext cx="1296000" cy="6432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Niewystarczająca dostępność do usług zdrowotnych wysokiej jakości</a:t>
            </a:r>
          </a:p>
        </p:txBody>
      </p:sp>
      <p:cxnSp>
        <p:nvCxnSpPr>
          <p:cNvPr id="83" name="Łącznik prosty ze strzałką 82">
            <a:extLst>
              <a:ext uri="{FF2B5EF4-FFF2-40B4-BE49-F238E27FC236}">
                <a16:creationId xmlns:a16="http://schemas.microsoft.com/office/drawing/2014/main" xmlns="" id="{5BEC1FB5-F2FE-4EB0-A6DC-182148BEAA82}"/>
              </a:ext>
            </a:extLst>
          </p:cNvPr>
          <p:cNvCxnSpPr>
            <a:cxnSpLocks/>
          </p:cNvCxnSpPr>
          <p:nvPr/>
        </p:nvCxnSpPr>
        <p:spPr>
          <a:xfrm>
            <a:off x="3411278" y="2673705"/>
            <a:ext cx="4657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ole tekstowe 61">
            <a:extLst>
              <a:ext uri="{FF2B5EF4-FFF2-40B4-BE49-F238E27FC236}">
                <a16:creationId xmlns:a16="http://schemas.microsoft.com/office/drawing/2014/main" xmlns="" id="{1656599E-A38B-4232-808E-4DA7EFE8F068}"/>
              </a:ext>
            </a:extLst>
          </p:cNvPr>
          <p:cNvSpPr txBox="1"/>
          <p:nvPr/>
        </p:nvSpPr>
        <p:spPr>
          <a:xfrm>
            <a:off x="182147" y="2904072"/>
            <a:ext cx="1296000" cy="56046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Nierówności w dostępie do usług społecznych</a:t>
            </a:r>
          </a:p>
        </p:txBody>
      </p:sp>
      <p:sp>
        <p:nvSpPr>
          <p:cNvPr id="78" name="pole tekstowe 77">
            <a:extLst>
              <a:ext uri="{FF2B5EF4-FFF2-40B4-BE49-F238E27FC236}">
                <a16:creationId xmlns:a16="http://schemas.microsoft.com/office/drawing/2014/main" xmlns="" id="{5FA161F4-222C-4559-853B-42282EF62121}"/>
              </a:ext>
            </a:extLst>
          </p:cNvPr>
          <p:cNvSpPr txBox="1"/>
          <p:nvPr/>
        </p:nvSpPr>
        <p:spPr>
          <a:xfrm>
            <a:off x="3851599" y="5688007"/>
            <a:ext cx="2923007" cy="3524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Potencjał objętej wsparciem infrastruktury w zakresie opieki nad dziećmi lub infrastruktury edukacyjnej [osoby]</a:t>
            </a:r>
          </a:p>
        </p:txBody>
      </p:sp>
      <p:sp>
        <p:nvSpPr>
          <p:cNvPr id="80" name="pole tekstowe 79">
            <a:extLst>
              <a:ext uri="{FF2B5EF4-FFF2-40B4-BE49-F238E27FC236}">
                <a16:creationId xmlns:a16="http://schemas.microsoft.com/office/drawing/2014/main" xmlns="" id="{34A125D0-E1AE-46F2-A0D4-8A8F31D70105}"/>
              </a:ext>
            </a:extLst>
          </p:cNvPr>
          <p:cNvSpPr txBox="1"/>
          <p:nvPr/>
        </p:nvSpPr>
        <p:spPr>
          <a:xfrm>
            <a:off x="3851600" y="6164334"/>
            <a:ext cx="2923007" cy="36984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odwiedzających instytucje popularyzujące naukę i innowacje w zorganizowanych grupach szkolnych [osoby]</a:t>
            </a:r>
          </a:p>
        </p:txBody>
      </p:sp>
      <p:sp>
        <p:nvSpPr>
          <p:cNvPr id="84" name="pole tekstowe 83">
            <a:extLst>
              <a:ext uri="{FF2B5EF4-FFF2-40B4-BE49-F238E27FC236}">
                <a16:creationId xmlns:a16="http://schemas.microsoft.com/office/drawing/2014/main" xmlns="" id="{2B4C0145-C9B4-41E2-AB4B-346795FE8CAE}"/>
              </a:ext>
            </a:extLst>
          </p:cNvPr>
          <p:cNvSpPr txBox="1"/>
          <p:nvPr/>
        </p:nvSpPr>
        <p:spPr>
          <a:xfrm>
            <a:off x="8040080" y="3560551"/>
            <a:ext cx="1463849" cy="64940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Odsetek mieszkańców żyjących w rodzinach korzystających z pomocy społecznej (%)</a:t>
            </a:r>
          </a:p>
        </p:txBody>
      </p:sp>
      <p:sp>
        <p:nvSpPr>
          <p:cNvPr id="85" name="pole tekstowe 84">
            <a:extLst>
              <a:ext uri="{FF2B5EF4-FFF2-40B4-BE49-F238E27FC236}">
                <a16:creationId xmlns:a16="http://schemas.microsoft.com/office/drawing/2014/main" xmlns="" id="{7C756499-71C1-4667-A37E-5C60EF83DA74}"/>
              </a:ext>
            </a:extLst>
          </p:cNvPr>
          <p:cNvSpPr txBox="1"/>
          <p:nvPr/>
        </p:nvSpPr>
        <p:spPr>
          <a:xfrm>
            <a:off x="8049236" y="4412405"/>
            <a:ext cx="1463849" cy="54501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Zdawalność egzaminów maturalnych (w stosunku do średniej krajowej) [%]</a:t>
            </a:r>
          </a:p>
        </p:txBody>
      </p:sp>
      <p:sp>
        <p:nvSpPr>
          <p:cNvPr id="86" name="pole tekstowe 85">
            <a:extLst>
              <a:ext uri="{FF2B5EF4-FFF2-40B4-BE49-F238E27FC236}">
                <a16:creationId xmlns:a16="http://schemas.microsoft.com/office/drawing/2014/main" xmlns="" id="{8EDA9128-47DA-4BBC-B820-276453EE42F4}"/>
              </a:ext>
            </a:extLst>
          </p:cNvPr>
          <p:cNvSpPr txBox="1"/>
          <p:nvPr/>
        </p:nvSpPr>
        <p:spPr>
          <a:xfrm>
            <a:off x="8049235" y="5216675"/>
            <a:ext cx="1463849" cy="3898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Zdawalność egzaminu zawodowego [%]</a:t>
            </a:r>
          </a:p>
        </p:txBody>
      </p:sp>
      <p:sp>
        <p:nvSpPr>
          <p:cNvPr id="87" name="pole tekstowe 86">
            <a:extLst>
              <a:ext uri="{FF2B5EF4-FFF2-40B4-BE49-F238E27FC236}">
                <a16:creationId xmlns:a16="http://schemas.microsoft.com/office/drawing/2014/main" xmlns="" id="{FFE5E650-D2B8-4AA4-9AC0-386DE19A4631}"/>
              </a:ext>
            </a:extLst>
          </p:cNvPr>
          <p:cNvSpPr txBox="1"/>
          <p:nvPr/>
        </p:nvSpPr>
        <p:spPr>
          <a:xfrm>
            <a:off x="10573189" y="4175452"/>
            <a:ext cx="1397474" cy="219859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Reforma edukacji ogólnej</a:t>
            </a:r>
          </a:p>
        </p:txBody>
      </p:sp>
      <p:sp>
        <p:nvSpPr>
          <p:cNvPr id="90" name="pole tekstowe 89">
            <a:extLst>
              <a:ext uri="{FF2B5EF4-FFF2-40B4-BE49-F238E27FC236}">
                <a16:creationId xmlns:a16="http://schemas.microsoft.com/office/drawing/2014/main" xmlns="" id="{945F3B94-A73E-4A34-8391-72FB4E57E46D}"/>
              </a:ext>
            </a:extLst>
          </p:cNvPr>
          <p:cNvSpPr txBox="1"/>
          <p:nvPr/>
        </p:nvSpPr>
        <p:spPr>
          <a:xfrm>
            <a:off x="10588691" y="4518128"/>
            <a:ext cx="1381971" cy="369807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Konieczność aktualizacji programów rewitalizacji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xmlns="" id="{9E8577AB-CBB4-4ECE-ADAD-CFA05B7ADFF1}"/>
              </a:ext>
            </a:extLst>
          </p:cNvPr>
          <p:cNvSpPr/>
          <p:nvPr/>
        </p:nvSpPr>
        <p:spPr>
          <a:xfrm>
            <a:off x="1924971" y="4518128"/>
            <a:ext cx="1515757" cy="7850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dk1"/>
                </a:solidFill>
              </a:rPr>
              <a:t>Budowa, rozbudowa, adaptacja infrastruktury instytucji popularyzujących naukę i innowacje </a:t>
            </a:r>
            <a:r>
              <a:rPr lang="pl-PL" sz="900" dirty="0"/>
              <a:t>(Działanie 9.6 i 9.7, PI10a)</a:t>
            </a:r>
            <a:endParaRPr lang="pl-PL" sz="900" dirty="0">
              <a:solidFill>
                <a:schemeClr val="dk1"/>
              </a:solidFill>
            </a:endParaRPr>
          </a:p>
        </p:txBody>
      </p:sp>
      <p:sp>
        <p:nvSpPr>
          <p:cNvPr id="91" name="pole tekstowe 90">
            <a:extLst>
              <a:ext uri="{FF2B5EF4-FFF2-40B4-BE49-F238E27FC236}">
                <a16:creationId xmlns:a16="http://schemas.microsoft.com/office/drawing/2014/main" xmlns="" id="{FBA54CE2-3B3A-403F-9293-769C67C2F8DD}"/>
              </a:ext>
            </a:extLst>
          </p:cNvPr>
          <p:cNvSpPr txBox="1"/>
          <p:nvPr/>
        </p:nvSpPr>
        <p:spPr>
          <a:xfrm>
            <a:off x="1924971" y="3879168"/>
            <a:ext cx="1515757" cy="5235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Inwestycje w infrastrukturę edukacyjną (Działanie 9.4 i 9.5, PI10a)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55DC21AA-40AC-4951-B885-CB16B9EF498A}"/>
              </a:ext>
            </a:extLst>
          </p:cNvPr>
          <p:cNvSpPr/>
          <p:nvPr/>
        </p:nvSpPr>
        <p:spPr>
          <a:xfrm>
            <a:off x="1920450" y="2055395"/>
            <a:ext cx="1508389" cy="79574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dk1"/>
                </a:solidFill>
              </a:rPr>
              <a:t>Odbudowa, przebudowa, modernizacja i wyposażenie budynków infrastruktury społecznej (Działanie 9.2, PI9a)</a:t>
            </a:r>
          </a:p>
        </p:txBody>
      </p:sp>
      <p:sp>
        <p:nvSpPr>
          <p:cNvPr id="120" name="pole tekstowe 119">
            <a:extLst>
              <a:ext uri="{FF2B5EF4-FFF2-40B4-BE49-F238E27FC236}">
                <a16:creationId xmlns:a16="http://schemas.microsoft.com/office/drawing/2014/main" xmlns="" id="{F919BABA-C836-43C9-8582-DD6C89328485}"/>
              </a:ext>
            </a:extLst>
          </p:cNvPr>
          <p:cNvSpPr txBox="1"/>
          <p:nvPr/>
        </p:nvSpPr>
        <p:spPr>
          <a:xfrm>
            <a:off x="1913082" y="1066336"/>
            <a:ext cx="1515757" cy="7850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Inwestycje w infrastrukturę ochrony zdrowia – modernizacja, przebudowa, zakup sprzętu (Działanie 9.1, PI9a)</a:t>
            </a:r>
          </a:p>
        </p:txBody>
      </p:sp>
      <p:cxnSp>
        <p:nvCxnSpPr>
          <p:cNvPr id="121" name="Łącznik prosty ze strzałką 120">
            <a:extLst>
              <a:ext uri="{FF2B5EF4-FFF2-40B4-BE49-F238E27FC236}">
                <a16:creationId xmlns:a16="http://schemas.microsoft.com/office/drawing/2014/main" xmlns="" id="{86F407D2-1451-47C7-8450-8ADB47D9433B}"/>
              </a:ext>
            </a:extLst>
          </p:cNvPr>
          <p:cNvCxnSpPr>
            <a:cxnSpLocks/>
            <a:endCxn id="64" idx="1"/>
          </p:cNvCxnSpPr>
          <p:nvPr/>
        </p:nvCxnSpPr>
        <p:spPr>
          <a:xfrm>
            <a:off x="3416848" y="1622203"/>
            <a:ext cx="462467" cy="193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Łącznik prosty ze strzałką 122">
            <a:extLst>
              <a:ext uri="{FF2B5EF4-FFF2-40B4-BE49-F238E27FC236}">
                <a16:creationId xmlns:a16="http://schemas.microsoft.com/office/drawing/2014/main" xmlns="" id="{6FF2F5EB-5E21-4586-895C-C4F5E9B3DD5D}"/>
              </a:ext>
            </a:extLst>
          </p:cNvPr>
          <p:cNvCxnSpPr>
            <a:cxnSpLocks/>
          </p:cNvCxnSpPr>
          <p:nvPr/>
        </p:nvCxnSpPr>
        <p:spPr>
          <a:xfrm flipV="1">
            <a:off x="3440728" y="1371259"/>
            <a:ext cx="456674" cy="250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Łącznik prosty ze strzałką 128">
            <a:extLst>
              <a:ext uri="{FF2B5EF4-FFF2-40B4-BE49-F238E27FC236}">
                <a16:creationId xmlns:a16="http://schemas.microsoft.com/office/drawing/2014/main" xmlns="" id="{168DC000-30F7-4252-BCB8-717D7DE05823}"/>
              </a:ext>
            </a:extLst>
          </p:cNvPr>
          <p:cNvCxnSpPr>
            <a:cxnSpLocks/>
            <a:endCxn id="46" idx="1"/>
          </p:cNvCxnSpPr>
          <p:nvPr/>
        </p:nvCxnSpPr>
        <p:spPr>
          <a:xfrm flipV="1">
            <a:off x="3414676" y="3263023"/>
            <a:ext cx="462383" cy="98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Łącznik prosty ze strzałką 130">
            <a:extLst>
              <a:ext uri="{FF2B5EF4-FFF2-40B4-BE49-F238E27FC236}">
                <a16:creationId xmlns:a16="http://schemas.microsoft.com/office/drawing/2014/main" xmlns="" id="{4089EB4F-5EAD-4BD0-8BAD-6CF944F5D46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428839" y="3377116"/>
            <a:ext cx="445561" cy="2993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Łącznik prosty ze strzałką 141">
            <a:extLst>
              <a:ext uri="{FF2B5EF4-FFF2-40B4-BE49-F238E27FC236}">
                <a16:creationId xmlns:a16="http://schemas.microsoft.com/office/drawing/2014/main" xmlns="" id="{5B80C89E-37FD-478C-AFE3-5A32E94A18AD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440728" y="4255847"/>
            <a:ext cx="446233" cy="101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Łącznik prosty ze strzałką 143">
            <a:extLst>
              <a:ext uri="{FF2B5EF4-FFF2-40B4-BE49-F238E27FC236}">
                <a16:creationId xmlns:a16="http://schemas.microsoft.com/office/drawing/2014/main" xmlns="" id="{D352AA72-C80C-4421-940D-E295C00AC57A}"/>
              </a:ext>
            </a:extLst>
          </p:cNvPr>
          <p:cNvCxnSpPr>
            <a:cxnSpLocks/>
            <a:stCxn id="3" idx="3"/>
            <a:endCxn id="67" idx="1"/>
          </p:cNvCxnSpPr>
          <p:nvPr/>
        </p:nvCxnSpPr>
        <p:spPr>
          <a:xfrm flipV="1">
            <a:off x="3440728" y="4887935"/>
            <a:ext cx="428076" cy="22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Łącznik prosty ze strzałką 145">
            <a:extLst>
              <a:ext uri="{FF2B5EF4-FFF2-40B4-BE49-F238E27FC236}">
                <a16:creationId xmlns:a16="http://schemas.microsoft.com/office/drawing/2014/main" xmlns="" id="{1190FC78-FB4A-4DD4-8E1C-7BC75CCBA5AD}"/>
              </a:ext>
            </a:extLst>
          </p:cNvPr>
          <p:cNvCxnSpPr>
            <a:cxnSpLocks/>
            <a:endCxn id="55" idx="1"/>
          </p:cNvCxnSpPr>
          <p:nvPr/>
        </p:nvCxnSpPr>
        <p:spPr>
          <a:xfrm flipV="1">
            <a:off x="3416848" y="5357474"/>
            <a:ext cx="434751" cy="71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Łącznik prosty ze strzałką 148">
            <a:extLst>
              <a:ext uri="{FF2B5EF4-FFF2-40B4-BE49-F238E27FC236}">
                <a16:creationId xmlns:a16="http://schemas.microsoft.com/office/drawing/2014/main" xmlns="" id="{0B0CFCF9-3B62-4BDC-BEA1-1EBD326E6171}"/>
              </a:ext>
            </a:extLst>
          </p:cNvPr>
          <p:cNvCxnSpPr>
            <a:cxnSpLocks/>
            <a:stCxn id="81" idx="3"/>
            <a:endCxn id="120" idx="1"/>
          </p:cNvCxnSpPr>
          <p:nvPr/>
        </p:nvCxnSpPr>
        <p:spPr>
          <a:xfrm>
            <a:off x="1479373" y="1371259"/>
            <a:ext cx="433709" cy="87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Łącznik prosty ze strzałką 150">
            <a:extLst>
              <a:ext uri="{FF2B5EF4-FFF2-40B4-BE49-F238E27FC236}">
                <a16:creationId xmlns:a16="http://schemas.microsoft.com/office/drawing/2014/main" xmlns="" id="{F311C89C-A043-4C09-B561-1C93474C0119}"/>
              </a:ext>
            </a:extLst>
          </p:cNvPr>
          <p:cNvCxnSpPr>
            <a:cxnSpLocks/>
          </p:cNvCxnSpPr>
          <p:nvPr/>
        </p:nvCxnSpPr>
        <p:spPr>
          <a:xfrm flipV="1">
            <a:off x="1470683" y="4391693"/>
            <a:ext cx="451088" cy="498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Łącznik prosty ze strzałką 153">
            <a:extLst>
              <a:ext uri="{FF2B5EF4-FFF2-40B4-BE49-F238E27FC236}">
                <a16:creationId xmlns:a16="http://schemas.microsoft.com/office/drawing/2014/main" xmlns="" id="{074CC131-5AAC-468C-BBB1-E0D73AB7C50F}"/>
              </a:ext>
            </a:extLst>
          </p:cNvPr>
          <p:cNvCxnSpPr>
            <a:cxnSpLocks/>
            <a:stCxn id="74" idx="3"/>
          </p:cNvCxnSpPr>
          <p:nvPr/>
        </p:nvCxnSpPr>
        <p:spPr>
          <a:xfrm flipV="1">
            <a:off x="1478147" y="1700631"/>
            <a:ext cx="424720" cy="517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Łącznik prosty ze strzałką 155">
            <a:extLst>
              <a:ext uri="{FF2B5EF4-FFF2-40B4-BE49-F238E27FC236}">
                <a16:creationId xmlns:a16="http://schemas.microsoft.com/office/drawing/2014/main" xmlns="" id="{C9EE74DE-0B9E-4228-9043-6A2881D99DC1}"/>
              </a:ext>
            </a:extLst>
          </p:cNvPr>
          <p:cNvCxnSpPr>
            <a:cxnSpLocks/>
            <a:stCxn id="62" idx="3"/>
            <a:endCxn id="16" idx="1"/>
          </p:cNvCxnSpPr>
          <p:nvPr/>
        </p:nvCxnSpPr>
        <p:spPr>
          <a:xfrm>
            <a:off x="1478147" y="3184307"/>
            <a:ext cx="446824" cy="192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Łącznik prosty ze strzałką 156">
            <a:extLst>
              <a:ext uri="{FF2B5EF4-FFF2-40B4-BE49-F238E27FC236}">
                <a16:creationId xmlns:a16="http://schemas.microsoft.com/office/drawing/2014/main" xmlns="" id="{5A520A9E-0AE4-4A18-8A60-2B4C1E4E7586}"/>
              </a:ext>
            </a:extLst>
          </p:cNvPr>
          <p:cNvCxnSpPr>
            <a:cxnSpLocks/>
            <a:stCxn id="62" idx="3"/>
          </p:cNvCxnSpPr>
          <p:nvPr/>
        </p:nvCxnSpPr>
        <p:spPr>
          <a:xfrm flipV="1">
            <a:off x="1478147" y="2846717"/>
            <a:ext cx="445544" cy="337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Łącznik prosty ze strzałką 160">
            <a:extLst>
              <a:ext uri="{FF2B5EF4-FFF2-40B4-BE49-F238E27FC236}">
                <a16:creationId xmlns:a16="http://schemas.microsoft.com/office/drawing/2014/main" xmlns="" id="{3BB12A80-E29D-4F1C-958C-3892E0D8B643}"/>
              </a:ext>
            </a:extLst>
          </p:cNvPr>
          <p:cNvCxnSpPr>
            <a:cxnSpLocks/>
          </p:cNvCxnSpPr>
          <p:nvPr/>
        </p:nvCxnSpPr>
        <p:spPr>
          <a:xfrm flipV="1">
            <a:off x="1483889" y="5274568"/>
            <a:ext cx="439172" cy="38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Łącznik prosty ze strzałką 162">
            <a:extLst>
              <a:ext uri="{FF2B5EF4-FFF2-40B4-BE49-F238E27FC236}">
                <a16:creationId xmlns:a16="http://schemas.microsoft.com/office/drawing/2014/main" xmlns="" id="{84560985-712C-422B-89A1-4A93954BAF29}"/>
              </a:ext>
            </a:extLst>
          </p:cNvPr>
          <p:cNvCxnSpPr>
            <a:cxnSpLocks/>
            <a:endCxn id="76" idx="1"/>
          </p:cNvCxnSpPr>
          <p:nvPr/>
        </p:nvCxnSpPr>
        <p:spPr>
          <a:xfrm>
            <a:off x="1473883" y="5474133"/>
            <a:ext cx="436925" cy="746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Łącznik prosty ze strzałką 164">
            <a:extLst>
              <a:ext uri="{FF2B5EF4-FFF2-40B4-BE49-F238E27FC236}">
                <a16:creationId xmlns:a16="http://schemas.microsoft.com/office/drawing/2014/main" xmlns="" id="{76E8C248-268B-44AA-B977-9DCB4073C18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479373" y="4888981"/>
            <a:ext cx="419988" cy="910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Łącznik prosty ze strzałką 169">
            <a:extLst>
              <a:ext uri="{FF2B5EF4-FFF2-40B4-BE49-F238E27FC236}">
                <a16:creationId xmlns:a16="http://schemas.microsoft.com/office/drawing/2014/main" xmlns="" id="{37D3F7AD-B4C5-48D5-9763-E585F3D9AD2D}"/>
              </a:ext>
            </a:extLst>
          </p:cNvPr>
          <p:cNvCxnSpPr>
            <a:cxnSpLocks/>
            <a:stCxn id="12" idx="3"/>
            <a:endCxn id="3" idx="1"/>
          </p:cNvCxnSpPr>
          <p:nvPr/>
        </p:nvCxnSpPr>
        <p:spPr>
          <a:xfrm>
            <a:off x="1479373" y="4888981"/>
            <a:ext cx="445598" cy="21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Łącznik prosty ze strzałką 172">
            <a:extLst>
              <a:ext uri="{FF2B5EF4-FFF2-40B4-BE49-F238E27FC236}">
                <a16:creationId xmlns:a16="http://schemas.microsoft.com/office/drawing/2014/main" xmlns="" id="{0664D994-A046-4F1F-94C4-26815238EB0D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1483888" y="3695377"/>
            <a:ext cx="441083" cy="274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Dowolny kształt: kształt 99">
            <a:extLst>
              <a:ext uri="{FF2B5EF4-FFF2-40B4-BE49-F238E27FC236}">
                <a16:creationId xmlns:a16="http://schemas.microsoft.com/office/drawing/2014/main" xmlns="" id="{BD77F5A2-E6A3-4DFE-AB2F-A12723C73A41}"/>
              </a:ext>
            </a:extLst>
          </p:cNvPr>
          <p:cNvSpPr/>
          <p:nvPr/>
        </p:nvSpPr>
        <p:spPr>
          <a:xfrm>
            <a:off x="10588692" y="1042149"/>
            <a:ext cx="1419935" cy="594029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kern="1200" dirty="0">
                <a:solidFill>
                  <a:schemeClr val="tx1"/>
                </a:solidFill>
              </a:rPr>
              <a:t>Ożywienie gospodarcze, spadek bezrobocia, wzrost skali polityki rodzinnej</a:t>
            </a:r>
          </a:p>
        </p:txBody>
      </p:sp>
      <p:sp>
        <p:nvSpPr>
          <p:cNvPr id="102" name="pole tekstowe 101">
            <a:extLst>
              <a:ext uri="{FF2B5EF4-FFF2-40B4-BE49-F238E27FC236}">
                <a16:creationId xmlns:a16="http://schemas.microsoft.com/office/drawing/2014/main" xmlns="" id="{331D836C-D99C-44C0-AE3F-03E1F6C06676}"/>
              </a:ext>
            </a:extLst>
          </p:cNvPr>
          <p:cNvSpPr txBox="1"/>
          <p:nvPr/>
        </p:nvSpPr>
        <p:spPr>
          <a:xfrm>
            <a:off x="8046850" y="2625866"/>
            <a:ext cx="1463849" cy="6153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gospodarstw domowych korzystających ze środowiskowej pomocy społecznej</a:t>
            </a:r>
          </a:p>
        </p:txBody>
      </p:sp>
      <p:cxnSp>
        <p:nvCxnSpPr>
          <p:cNvPr id="27" name="Łącznik prosty ze strzałką 26">
            <a:extLst>
              <a:ext uri="{FF2B5EF4-FFF2-40B4-BE49-F238E27FC236}">
                <a16:creationId xmlns:a16="http://schemas.microsoft.com/office/drawing/2014/main" xmlns="" id="{7F34F055-B4BB-4C30-87BC-E807CFEDF3AE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3440728" y="4910671"/>
            <a:ext cx="438587" cy="802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xmlns="" id="{C70B52DC-74E4-4161-AECF-D4A31435EF67}"/>
              </a:ext>
            </a:extLst>
          </p:cNvPr>
          <p:cNvCxnSpPr/>
          <p:nvPr/>
        </p:nvCxnSpPr>
        <p:spPr>
          <a:xfrm>
            <a:off x="3428787" y="4900325"/>
            <a:ext cx="450528" cy="1319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ze strzałką 36">
            <a:extLst>
              <a:ext uri="{FF2B5EF4-FFF2-40B4-BE49-F238E27FC236}">
                <a16:creationId xmlns:a16="http://schemas.microsoft.com/office/drawing/2014/main" xmlns="" id="{9D293DCF-7986-4F1F-B94C-1ADA7E12E771}"/>
              </a:ext>
            </a:extLst>
          </p:cNvPr>
          <p:cNvCxnSpPr>
            <a:stCxn id="64" idx="3"/>
            <a:endCxn id="28" idx="1"/>
          </p:cNvCxnSpPr>
          <p:nvPr/>
        </p:nvCxnSpPr>
        <p:spPr>
          <a:xfrm flipV="1">
            <a:off x="6802322" y="1662131"/>
            <a:ext cx="1272507" cy="153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xmlns="" id="{1EFB3A41-537E-4D7D-8DCB-6CF9443CCD7B}"/>
              </a:ext>
            </a:extLst>
          </p:cNvPr>
          <p:cNvCxnSpPr>
            <a:stCxn id="55" idx="3"/>
          </p:cNvCxnSpPr>
          <p:nvPr/>
        </p:nvCxnSpPr>
        <p:spPr>
          <a:xfrm>
            <a:off x="6799318" y="5357474"/>
            <a:ext cx="1249917" cy="116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xmlns="" id="{DE7449D8-6AFB-4F91-B2CC-A8B281E0C3BD}"/>
              </a:ext>
            </a:extLst>
          </p:cNvPr>
          <p:cNvCxnSpPr>
            <a:stCxn id="80" idx="3"/>
          </p:cNvCxnSpPr>
          <p:nvPr/>
        </p:nvCxnSpPr>
        <p:spPr>
          <a:xfrm flipV="1">
            <a:off x="6774607" y="4863001"/>
            <a:ext cx="1274628" cy="1486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xmlns="" id="{4AF029A9-0E17-4661-B340-04C01A7E8F5B}"/>
              </a:ext>
            </a:extLst>
          </p:cNvPr>
          <p:cNvCxnSpPr>
            <a:stCxn id="78" idx="3"/>
            <a:endCxn id="85" idx="1"/>
          </p:cNvCxnSpPr>
          <p:nvPr/>
        </p:nvCxnSpPr>
        <p:spPr>
          <a:xfrm flipV="1">
            <a:off x="6774606" y="4684914"/>
            <a:ext cx="1274630" cy="1179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>
            <a:extLst>
              <a:ext uri="{FF2B5EF4-FFF2-40B4-BE49-F238E27FC236}">
                <a16:creationId xmlns:a16="http://schemas.microsoft.com/office/drawing/2014/main" xmlns="" id="{3B74FD49-63BE-4DD1-9D47-FAE593E0D0A8}"/>
              </a:ext>
            </a:extLst>
          </p:cNvPr>
          <p:cNvCxnSpPr>
            <a:stCxn id="67" idx="3"/>
          </p:cNvCxnSpPr>
          <p:nvPr/>
        </p:nvCxnSpPr>
        <p:spPr>
          <a:xfrm flipV="1">
            <a:off x="6791811" y="4538693"/>
            <a:ext cx="1264931" cy="349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ze strzałką 59">
            <a:extLst>
              <a:ext uri="{FF2B5EF4-FFF2-40B4-BE49-F238E27FC236}">
                <a16:creationId xmlns:a16="http://schemas.microsoft.com/office/drawing/2014/main" xmlns="" id="{493945EC-34CA-47FE-8686-A06CB4A0B593}"/>
              </a:ext>
            </a:extLst>
          </p:cNvPr>
          <p:cNvCxnSpPr>
            <a:stCxn id="49" idx="3"/>
          </p:cNvCxnSpPr>
          <p:nvPr/>
        </p:nvCxnSpPr>
        <p:spPr>
          <a:xfrm>
            <a:off x="6809968" y="4357073"/>
            <a:ext cx="1229645" cy="955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Łącznik prosty ze strzałką 113">
            <a:extLst>
              <a:ext uri="{FF2B5EF4-FFF2-40B4-BE49-F238E27FC236}">
                <a16:creationId xmlns:a16="http://schemas.microsoft.com/office/drawing/2014/main" xmlns="" id="{8B25CEA3-AED0-4B91-9278-ABC443741920}"/>
              </a:ext>
            </a:extLst>
          </p:cNvPr>
          <p:cNvCxnSpPr>
            <a:cxnSpLocks/>
            <a:stCxn id="68" idx="3"/>
          </p:cNvCxnSpPr>
          <p:nvPr/>
        </p:nvCxnSpPr>
        <p:spPr>
          <a:xfrm>
            <a:off x="6820409" y="1271005"/>
            <a:ext cx="1228827" cy="279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Łącznik prosty ze strzałką 115">
            <a:extLst>
              <a:ext uri="{FF2B5EF4-FFF2-40B4-BE49-F238E27FC236}">
                <a16:creationId xmlns:a16="http://schemas.microsoft.com/office/drawing/2014/main" xmlns="" id="{734401B3-BD9A-43DE-9AD3-DB95FB714C0E}"/>
              </a:ext>
            </a:extLst>
          </p:cNvPr>
          <p:cNvCxnSpPr>
            <a:stCxn id="63" idx="3"/>
          </p:cNvCxnSpPr>
          <p:nvPr/>
        </p:nvCxnSpPr>
        <p:spPr>
          <a:xfrm>
            <a:off x="6800110" y="2583057"/>
            <a:ext cx="1256632" cy="166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Łącznik prosty ze strzałką 124">
            <a:extLst>
              <a:ext uri="{FF2B5EF4-FFF2-40B4-BE49-F238E27FC236}">
                <a16:creationId xmlns:a16="http://schemas.microsoft.com/office/drawing/2014/main" xmlns="" id="{7ACE1525-4E27-4BD5-A977-14AD1ED2B3F3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6800066" y="3263023"/>
            <a:ext cx="1249169" cy="413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xmlns="" id="{85C9F32C-B8DF-433D-ACB9-AE3E163CB742}"/>
              </a:ext>
            </a:extLst>
          </p:cNvPr>
          <p:cNvCxnSpPr>
            <a:stCxn id="47" idx="3"/>
            <a:endCxn id="84" idx="1"/>
          </p:cNvCxnSpPr>
          <p:nvPr/>
        </p:nvCxnSpPr>
        <p:spPr>
          <a:xfrm>
            <a:off x="6800066" y="3764276"/>
            <a:ext cx="1240014" cy="120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Dowolny kształt: kształt 76">
            <a:extLst>
              <a:ext uri="{FF2B5EF4-FFF2-40B4-BE49-F238E27FC236}">
                <a16:creationId xmlns:a16="http://schemas.microsoft.com/office/drawing/2014/main" xmlns="" id="{44206520-7B2A-445B-B995-F1A0EF09191B}"/>
              </a:ext>
            </a:extLst>
          </p:cNvPr>
          <p:cNvSpPr/>
          <p:nvPr/>
        </p:nvSpPr>
        <p:spPr>
          <a:xfrm>
            <a:off x="10588692" y="1774488"/>
            <a:ext cx="1419935" cy="594029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kern="1200" dirty="0">
                <a:solidFill>
                  <a:schemeClr val="tx1"/>
                </a:solidFill>
              </a:rPr>
              <a:t>Opóźnienia w ogłaszaniu map zdrowotnych</a:t>
            </a:r>
          </a:p>
        </p:txBody>
      </p:sp>
      <p:sp>
        <p:nvSpPr>
          <p:cNvPr id="82" name="pole tekstowe 81">
            <a:extLst>
              <a:ext uri="{FF2B5EF4-FFF2-40B4-BE49-F238E27FC236}">
                <a16:creationId xmlns:a16="http://schemas.microsoft.com/office/drawing/2014/main" xmlns="" id="{E38454D1-1FBA-4109-8E7C-139433782704}"/>
              </a:ext>
            </a:extLst>
          </p:cNvPr>
          <p:cNvSpPr txBox="1"/>
          <p:nvPr/>
        </p:nvSpPr>
        <p:spPr>
          <a:xfrm>
            <a:off x="201134" y="3730080"/>
            <a:ext cx="1282754" cy="4798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Wysoki stopień degradacji obszarów miejskich</a:t>
            </a:r>
          </a:p>
        </p:txBody>
      </p: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xmlns="" id="{2C0DE899-1A05-4A5A-A77D-5E23083D8BB8}"/>
              </a:ext>
            </a:extLst>
          </p:cNvPr>
          <p:cNvCxnSpPr>
            <a:endCxn id="102" idx="3"/>
          </p:cNvCxnSpPr>
          <p:nvPr/>
        </p:nvCxnSpPr>
        <p:spPr>
          <a:xfrm flipH="1">
            <a:off x="9510699" y="1241703"/>
            <a:ext cx="1067542" cy="1691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xmlns="" id="{F5A985B6-1C80-4AB3-8016-E8C1667E7C41}"/>
              </a:ext>
            </a:extLst>
          </p:cNvPr>
          <p:cNvCxnSpPr>
            <a:endCxn id="84" idx="3"/>
          </p:cNvCxnSpPr>
          <p:nvPr/>
        </p:nvCxnSpPr>
        <p:spPr>
          <a:xfrm flipH="1">
            <a:off x="9503929" y="1441133"/>
            <a:ext cx="1084763" cy="244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xmlns="" id="{E32595BD-2E3B-4E86-A1C9-207E5ABEDA63}"/>
              </a:ext>
            </a:extLst>
          </p:cNvPr>
          <p:cNvCxnSpPr>
            <a:endCxn id="28" idx="3"/>
          </p:cNvCxnSpPr>
          <p:nvPr/>
        </p:nvCxnSpPr>
        <p:spPr>
          <a:xfrm flipH="1" flipV="1">
            <a:off x="9538678" y="1662131"/>
            <a:ext cx="1039563" cy="333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xmlns="" id="{17FD01C5-5A74-4A0F-A96E-F735F8AA273D}"/>
              </a:ext>
            </a:extLst>
          </p:cNvPr>
          <p:cNvCxnSpPr>
            <a:stCxn id="32" idx="1"/>
          </p:cNvCxnSpPr>
          <p:nvPr/>
        </p:nvCxnSpPr>
        <p:spPr>
          <a:xfrm flipH="1" flipV="1">
            <a:off x="9513084" y="3045871"/>
            <a:ext cx="1075608" cy="85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ze strzałką 35">
            <a:extLst>
              <a:ext uri="{FF2B5EF4-FFF2-40B4-BE49-F238E27FC236}">
                <a16:creationId xmlns:a16="http://schemas.microsoft.com/office/drawing/2014/main" xmlns="" id="{730EEEE1-6EA8-4EB2-8E3D-9C3DDA4A8DBE}"/>
              </a:ext>
            </a:extLst>
          </p:cNvPr>
          <p:cNvCxnSpPr>
            <a:stCxn id="32" idx="1"/>
            <a:endCxn id="84" idx="3"/>
          </p:cNvCxnSpPr>
          <p:nvPr/>
        </p:nvCxnSpPr>
        <p:spPr>
          <a:xfrm flipH="1">
            <a:off x="9503929" y="3131351"/>
            <a:ext cx="1084763" cy="7539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ze strzałką 39">
            <a:extLst>
              <a:ext uri="{FF2B5EF4-FFF2-40B4-BE49-F238E27FC236}">
                <a16:creationId xmlns:a16="http://schemas.microsoft.com/office/drawing/2014/main" xmlns="" id="{D4D337C8-63F4-42AA-8C59-61B61AE263B8}"/>
              </a:ext>
            </a:extLst>
          </p:cNvPr>
          <p:cNvCxnSpPr>
            <a:stCxn id="33" idx="1"/>
          </p:cNvCxnSpPr>
          <p:nvPr/>
        </p:nvCxnSpPr>
        <p:spPr>
          <a:xfrm flipH="1" flipV="1">
            <a:off x="9524010" y="3158836"/>
            <a:ext cx="1054231" cy="724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Łącznik prosty ze strzałką 43">
            <a:extLst>
              <a:ext uri="{FF2B5EF4-FFF2-40B4-BE49-F238E27FC236}">
                <a16:creationId xmlns:a16="http://schemas.microsoft.com/office/drawing/2014/main" xmlns="" id="{449A360C-E2B0-4C47-ADE6-C86895BA7E95}"/>
              </a:ext>
            </a:extLst>
          </p:cNvPr>
          <p:cNvCxnSpPr>
            <a:stCxn id="33" idx="1"/>
          </p:cNvCxnSpPr>
          <p:nvPr/>
        </p:nvCxnSpPr>
        <p:spPr>
          <a:xfrm flipH="1">
            <a:off x="9503929" y="3883564"/>
            <a:ext cx="1074312" cy="179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ze strzałką 47">
            <a:extLst>
              <a:ext uri="{FF2B5EF4-FFF2-40B4-BE49-F238E27FC236}">
                <a16:creationId xmlns:a16="http://schemas.microsoft.com/office/drawing/2014/main" xmlns="" id="{53A86C2A-7F5D-49C3-8269-622B62E239C5}"/>
              </a:ext>
            </a:extLst>
          </p:cNvPr>
          <p:cNvCxnSpPr>
            <a:stCxn id="87" idx="1"/>
            <a:endCxn id="85" idx="3"/>
          </p:cNvCxnSpPr>
          <p:nvPr/>
        </p:nvCxnSpPr>
        <p:spPr>
          <a:xfrm flipH="1">
            <a:off x="9513085" y="4285382"/>
            <a:ext cx="1060104" cy="399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ze strzałką 50">
            <a:extLst>
              <a:ext uri="{FF2B5EF4-FFF2-40B4-BE49-F238E27FC236}">
                <a16:creationId xmlns:a16="http://schemas.microsoft.com/office/drawing/2014/main" xmlns="" id="{77111D47-A26A-4B24-A3B1-F2361705C20F}"/>
              </a:ext>
            </a:extLst>
          </p:cNvPr>
          <p:cNvCxnSpPr>
            <a:stCxn id="90" idx="1"/>
          </p:cNvCxnSpPr>
          <p:nvPr/>
        </p:nvCxnSpPr>
        <p:spPr>
          <a:xfrm flipH="1" flipV="1">
            <a:off x="9513085" y="4140940"/>
            <a:ext cx="1075606" cy="562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886" y="6392834"/>
            <a:ext cx="467042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56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xmlns="" id="{A70B6BB6-1C9A-43A1-9480-5EFB9FB1C993}"/>
              </a:ext>
            </a:extLst>
          </p:cNvPr>
          <p:cNvSpPr txBox="1"/>
          <p:nvPr/>
        </p:nvSpPr>
        <p:spPr>
          <a:xfrm>
            <a:off x="229009" y="651328"/>
            <a:ext cx="1235183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5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A2DF13EA-FCE5-46AD-A32D-C1FC40C2CE7F}"/>
              </a:ext>
            </a:extLst>
          </p:cNvPr>
          <p:cNvSpPr txBox="1"/>
          <p:nvPr/>
        </p:nvSpPr>
        <p:spPr>
          <a:xfrm>
            <a:off x="1795672" y="650386"/>
            <a:ext cx="1622968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xmlns="" id="{57356683-BB11-4023-98C0-F601398B22A2}"/>
              </a:ext>
            </a:extLst>
          </p:cNvPr>
          <p:cNvSpPr txBox="1"/>
          <p:nvPr/>
        </p:nvSpPr>
        <p:spPr>
          <a:xfrm>
            <a:off x="8024714" y="650386"/>
            <a:ext cx="139682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Rezultat strategiczny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xmlns="" id="{577DE364-DB2C-4598-9E0E-A4F48EDB2F09}"/>
              </a:ext>
            </a:extLst>
          </p:cNvPr>
          <p:cNvSpPr txBox="1"/>
          <p:nvPr/>
        </p:nvSpPr>
        <p:spPr>
          <a:xfrm>
            <a:off x="10529094" y="655852"/>
            <a:ext cx="1396827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Czynniki zewnętrzne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xmlns="" id="{5606DC27-0FB4-49FE-B422-CEA4491A0AF4}"/>
              </a:ext>
            </a:extLst>
          </p:cNvPr>
          <p:cNvSpPr txBox="1"/>
          <p:nvPr/>
        </p:nvSpPr>
        <p:spPr>
          <a:xfrm>
            <a:off x="1810723" y="2478389"/>
            <a:ext cx="1596049" cy="8005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Rozwój infrastruktury informatycznej niezbędnej dla funkcjonowania e-usług publicznych (Działanie 9.10, PI 2c)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xmlns="" id="{93C476E2-ECBC-47B3-A653-0570AC38E0F3}"/>
              </a:ext>
            </a:extLst>
          </p:cNvPr>
          <p:cNvSpPr txBox="1"/>
          <p:nvPr/>
        </p:nvSpPr>
        <p:spPr>
          <a:xfrm>
            <a:off x="8022794" y="1960292"/>
            <a:ext cx="1397474" cy="5443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Odsetek obywateli korzystających z e-administracji [%]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10577404" y="1925941"/>
            <a:ext cx="1348517" cy="613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pl-PL" dirty="0"/>
              <a:t>Wymogi prawne obligujące do informatyzacji podmiotów leczniczych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580530" y="132697"/>
            <a:ext cx="9247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Oś Priorytetowa IX Infrastruktura publiczna - EFRR – Działanie 9.10 Wsparcie rozwoju e-usług publicznych (CT2)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xmlns="" id="{B3F5BA8F-CB0D-4275-BFDD-45F0AAC2BAC4}"/>
              </a:ext>
            </a:extLst>
          </p:cNvPr>
          <p:cNvSpPr txBox="1"/>
          <p:nvPr/>
        </p:nvSpPr>
        <p:spPr>
          <a:xfrm>
            <a:off x="229834" y="2782232"/>
            <a:ext cx="1235183" cy="79574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Poszerzenie i ułatwienie dostępu obywateli do administracji z wykorzystaniem TIK</a:t>
            </a:r>
          </a:p>
        </p:txBody>
      </p:sp>
      <p:sp>
        <p:nvSpPr>
          <p:cNvPr id="45" name="pole tekstowe 44">
            <a:extLst>
              <a:ext uri="{FF2B5EF4-FFF2-40B4-BE49-F238E27FC236}">
                <a16:creationId xmlns:a16="http://schemas.microsoft.com/office/drawing/2014/main" xmlns="" id="{571AE202-36C0-4863-B0DE-E951C857E851}"/>
              </a:ext>
            </a:extLst>
          </p:cNvPr>
          <p:cNvSpPr txBox="1"/>
          <p:nvPr/>
        </p:nvSpPr>
        <p:spPr>
          <a:xfrm>
            <a:off x="4520719" y="1524267"/>
            <a:ext cx="2573459" cy="4419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instytucji publicznych, które usprawniły funkcjonowanie dzięki awansowi cyfrowemu</a:t>
            </a: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xmlns="" id="{C0EA9EED-AD44-44A1-B44F-39A90D975656}"/>
              </a:ext>
            </a:extLst>
          </p:cNvPr>
          <p:cNvSpPr txBox="1"/>
          <p:nvPr/>
        </p:nvSpPr>
        <p:spPr>
          <a:xfrm>
            <a:off x="4518798" y="2653763"/>
            <a:ext cx="2573459" cy="35778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udostępnionych online usług na poziomie 4 – transakcja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xmlns="" id="{9710A456-5CE1-43FD-88C7-04558B09CC29}"/>
              </a:ext>
            </a:extLst>
          </p:cNvPr>
          <p:cNvSpPr txBox="1"/>
          <p:nvPr/>
        </p:nvSpPr>
        <p:spPr>
          <a:xfrm>
            <a:off x="4527409" y="639760"/>
            <a:ext cx="2572801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xmlns="" id="{41EF88CB-C56B-4F4D-851C-0FA0AB15FEB8}"/>
              </a:ext>
            </a:extLst>
          </p:cNvPr>
          <p:cNvSpPr txBox="1"/>
          <p:nvPr/>
        </p:nvSpPr>
        <p:spPr>
          <a:xfrm>
            <a:off x="4518799" y="2125255"/>
            <a:ext cx="2573459" cy="33855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udostępnionych online usług na poziomie 3 – dwustronna interakcja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xmlns="" id="{4A1AADA2-4CD8-42C3-87E1-55EAA18E4D1C}"/>
              </a:ext>
            </a:extLst>
          </p:cNvPr>
          <p:cNvSpPr txBox="1"/>
          <p:nvPr/>
        </p:nvSpPr>
        <p:spPr>
          <a:xfrm>
            <a:off x="242747" y="1993798"/>
            <a:ext cx="1235183" cy="6432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Poszerzenie zastosowań TIK w podmiotach publicznych</a:t>
            </a:r>
          </a:p>
        </p:txBody>
      </p:sp>
      <p:sp>
        <p:nvSpPr>
          <p:cNvPr id="87" name="pole tekstowe 86">
            <a:extLst>
              <a:ext uri="{FF2B5EF4-FFF2-40B4-BE49-F238E27FC236}">
                <a16:creationId xmlns:a16="http://schemas.microsoft.com/office/drawing/2014/main" xmlns="" id="{FFE5E650-D2B8-4AA4-9AC0-386DE19A4631}"/>
              </a:ext>
            </a:extLst>
          </p:cNvPr>
          <p:cNvSpPr txBox="1"/>
          <p:nvPr/>
        </p:nvSpPr>
        <p:spPr>
          <a:xfrm>
            <a:off x="10577404" y="3419393"/>
            <a:ext cx="1397474" cy="3224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 smtClean="0">
                <a:solidFill>
                  <a:schemeClr val="tx1"/>
                </a:solidFill>
              </a:rPr>
              <a:t>Poziom kompetencji cyfrowych mieszkańców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88" name="pole tekstowe 87">
            <a:extLst>
              <a:ext uri="{FF2B5EF4-FFF2-40B4-BE49-F238E27FC236}">
                <a16:creationId xmlns:a16="http://schemas.microsoft.com/office/drawing/2014/main" xmlns="" id="{2DF782F6-D3B2-42AA-B57A-CDE7325AB1AC}"/>
              </a:ext>
            </a:extLst>
          </p:cNvPr>
          <p:cNvSpPr txBox="1"/>
          <p:nvPr/>
        </p:nvSpPr>
        <p:spPr>
          <a:xfrm>
            <a:off x="10577404" y="3898439"/>
            <a:ext cx="1397474" cy="4876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 smtClean="0">
                <a:solidFill>
                  <a:schemeClr val="tx1"/>
                </a:solidFill>
              </a:rPr>
              <a:t>Podaż e-usług przez jednostki administracji publicznej 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90" name="pole tekstowe 89">
            <a:extLst>
              <a:ext uri="{FF2B5EF4-FFF2-40B4-BE49-F238E27FC236}">
                <a16:creationId xmlns:a16="http://schemas.microsoft.com/office/drawing/2014/main" xmlns="" id="{945F3B94-A73E-4A34-8391-72FB4E57E46D}"/>
              </a:ext>
            </a:extLst>
          </p:cNvPr>
          <p:cNvSpPr txBox="1"/>
          <p:nvPr/>
        </p:nvSpPr>
        <p:spPr>
          <a:xfrm>
            <a:off x="10577404" y="4517689"/>
            <a:ext cx="1397474" cy="4790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pl-PL" dirty="0"/>
              <a:t>Posiadanie polityki/strategii Open data</a:t>
            </a:r>
          </a:p>
        </p:txBody>
      </p:sp>
      <p:sp>
        <p:nvSpPr>
          <p:cNvPr id="91" name="pole tekstowe 90">
            <a:extLst>
              <a:ext uri="{FF2B5EF4-FFF2-40B4-BE49-F238E27FC236}">
                <a16:creationId xmlns:a16="http://schemas.microsoft.com/office/drawing/2014/main" xmlns="" id="{FBA54CE2-3B3A-403F-9293-769C67C2F8DD}"/>
              </a:ext>
            </a:extLst>
          </p:cNvPr>
          <p:cNvSpPr txBox="1"/>
          <p:nvPr/>
        </p:nvSpPr>
        <p:spPr>
          <a:xfrm>
            <a:off x="1810723" y="3437217"/>
            <a:ext cx="1608666" cy="9099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Digitalizacja zasobów kulturowych, naukowych oraz zapewnienie powszechnego dostępu w postaci cyfrowej do tych zasobów (Działanie 9.10, PI 2c)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xmlns="" id="{55DC21AA-40AC-4951-B885-CB16B9EF498A}"/>
              </a:ext>
            </a:extLst>
          </p:cNvPr>
          <p:cNvSpPr/>
          <p:nvPr/>
        </p:nvSpPr>
        <p:spPr>
          <a:xfrm>
            <a:off x="1817793" y="1524267"/>
            <a:ext cx="1600847" cy="68060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Rozwój e-usług publicznych, w tym rozwój usług wewnątrzadministracyjnych (Działanie 9.10, PI 2c)</a:t>
            </a:r>
            <a:endParaRPr lang="pl-PL" sz="900" dirty="0">
              <a:solidFill>
                <a:schemeClr val="dk1"/>
              </a:solidFill>
            </a:endParaRPr>
          </a:p>
        </p:txBody>
      </p:sp>
      <p:cxnSp>
        <p:nvCxnSpPr>
          <p:cNvPr id="77" name="Łącznik prosty ze strzałką 76">
            <a:extLst>
              <a:ext uri="{FF2B5EF4-FFF2-40B4-BE49-F238E27FC236}">
                <a16:creationId xmlns:a16="http://schemas.microsoft.com/office/drawing/2014/main" xmlns="" id="{C29DDF2C-92B8-4851-A9BA-7D2F77630F14}"/>
              </a:ext>
            </a:extLst>
          </p:cNvPr>
          <p:cNvCxnSpPr>
            <a:cxnSpLocks/>
          </p:cNvCxnSpPr>
          <p:nvPr/>
        </p:nvCxnSpPr>
        <p:spPr>
          <a:xfrm>
            <a:off x="3406772" y="1866791"/>
            <a:ext cx="377717" cy="4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Łącznik prosty ze strzałką 102">
            <a:extLst>
              <a:ext uri="{FF2B5EF4-FFF2-40B4-BE49-F238E27FC236}">
                <a16:creationId xmlns:a16="http://schemas.microsoft.com/office/drawing/2014/main" xmlns="" id="{B87FD79A-31DA-4C60-BD80-8827DDFBFAD8}"/>
              </a:ext>
            </a:extLst>
          </p:cNvPr>
          <p:cNvCxnSpPr>
            <a:cxnSpLocks/>
          </p:cNvCxnSpPr>
          <p:nvPr/>
        </p:nvCxnSpPr>
        <p:spPr>
          <a:xfrm flipV="1">
            <a:off x="3406772" y="2878681"/>
            <a:ext cx="40904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Łącznik prosty ze strzałką 104">
            <a:extLst>
              <a:ext uri="{FF2B5EF4-FFF2-40B4-BE49-F238E27FC236}">
                <a16:creationId xmlns:a16="http://schemas.microsoft.com/office/drawing/2014/main" xmlns="" id="{C2E2FAAF-DF75-49E0-9478-7E6690288899}"/>
              </a:ext>
            </a:extLst>
          </p:cNvPr>
          <p:cNvCxnSpPr>
            <a:cxnSpLocks/>
          </p:cNvCxnSpPr>
          <p:nvPr/>
        </p:nvCxnSpPr>
        <p:spPr>
          <a:xfrm>
            <a:off x="3420237" y="3858213"/>
            <a:ext cx="3821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Łącznik prosty ze strzałką 113">
            <a:extLst>
              <a:ext uri="{FF2B5EF4-FFF2-40B4-BE49-F238E27FC236}">
                <a16:creationId xmlns:a16="http://schemas.microsoft.com/office/drawing/2014/main" xmlns="" id="{70D11A99-A6C1-4EF4-A3E8-E00073E20F55}"/>
              </a:ext>
            </a:extLst>
          </p:cNvPr>
          <p:cNvCxnSpPr>
            <a:cxnSpLocks/>
          </p:cNvCxnSpPr>
          <p:nvPr/>
        </p:nvCxnSpPr>
        <p:spPr>
          <a:xfrm>
            <a:off x="1599608" y="1926412"/>
            <a:ext cx="2348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Łącznik prosty ze strzałką 115">
            <a:extLst>
              <a:ext uri="{FF2B5EF4-FFF2-40B4-BE49-F238E27FC236}">
                <a16:creationId xmlns:a16="http://schemas.microsoft.com/office/drawing/2014/main" xmlns="" id="{F55ECB03-4350-4223-9872-296714848D21}"/>
              </a:ext>
            </a:extLst>
          </p:cNvPr>
          <p:cNvCxnSpPr>
            <a:cxnSpLocks/>
          </p:cNvCxnSpPr>
          <p:nvPr/>
        </p:nvCxnSpPr>
        <p:spPr>
          <a:xfrm>
            <a:off x="1592646" y="2989585"/>
            <a:ext cx="2030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Łącznik prosty ze strzałką 118">
            <a:extLst>
              <a:ext uri="{FF2B5EF4-FFF2-40B4-BE49-F238E27FC236}">
                <a16:creationId xmlns:a16="http://schemas.microsoft.com/office/drawing/2014/main" xmlns="" id="{8FBF0B3F-131A-4168-AAE1-7C31A9B33499}"/>
              </a:ext>
            </a:extLst>
          </p:cNvPr>
          <p:cNvCxnSpPr>
            <a:cxnSpLocks/>
            <a:endCxn id="91" idx="1"/>
          </p:cNvCxnSpPr>
          <p:nvPr/>
        </p:nvCxnSpPr>
        <p:spPr>
          <a:xfrm>
            <a:off x="1607697" y="3892183"/>
            <a:ext cx="2030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Łącznik prosty 146">
            <a:extLst>
              <a:ext uri="{FF2B5EF4-FFF2-40B4-BE49-F238E27FC236}">
                <a16:creationId xmlns:a16="http://schemas.microsoft.com/office/drawing/2014/main" xmlns="" id="{EA399A5D-F4C5-47D3-B045-7DC45EFCB2A8}"/>
              </a:ext>
            </a:extLst>
          </p:cNvPr>
          <p:cNvCxnSpPr>
            <a:cxnSpLocks/>
          </p:cNvCxnSpPr>
          <p:nvPr/>
        </p:nvCxnSpPr>
        <p:spPr>
          <a:xfrm flipH="1">
            <a:off x="1477966" y="2376194"/>
            <a:ext cx="1216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Łącznik prosty 149">
            <a:extLst>
              <a:ext uri="{FF2B5EF4-FFF2-40B4-BE49-F238E27FC236}">
                <a16:creationId xmlns:a16="http://schemas.microsoft.com/office/drawing/2014/main" xmlns="" id="{60095DF9-8890-4C18-AC5B-996CE97616FA}"/>
              </a:ext>
            </a:extLst>
          </p:cNvPr>
          <p:cNvCxnSpPr>
            <a:cxnSpLocks/>
          </p:cNvCxnSpPr>
          <p:nvPr/>
        </p:nvCxnSpPr>
        <p:spPr>
          <a:xfrm flipH="1">
            <a:off x="1468040" y="3178956"/>
            <a:ext cx="12164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Dowolny kształt: kształt 88">
            <a:extLst>
              <a:ext uri="{FF2B5EF4-FFF2-40B4-BE49-F238E27FC236}">
                <a16:creationId xmlns:a16="http://schemas.microsoft.com/office/drawing/2014/main" xmlns="" id="{61716972-0A1A-41F1-B8C8-E01DF13E51A9}"/>
              </a:ext>
            </a:extLst>
          </p:cNvPr>
          <p:cNvSpPr/>
          <p:nvPr/>
        </p:nvSpPr>
        <p:spPr>
          <a:xfrm>
            <a:off x="10577404" y="1346348"/>
            <a:ext cx="1348517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kern="1200" dirty="0" smtClean="0">
                <a:solidFill>
                  <a:schemeClr val="accent2"/>
                </a:solidFill>
              </a:rPr>
              <a:t>Realizacja projektów na poziomie krajowym w obszarze e-zdrowia</a:t>
            </a:r>
            <a:endParaRPr lang="pl-PL" sz="900" kern="1200" dirty="0">
              <a:solidFill>
                <a:schemeClr val="accent2"/>
              </a:solidFill>
            </a:endParaRPr>
          </a:p>
        </p:txBody>
      </p:sp>
      <p:cxnSp>
        <p:nvCxnSpPr>
          <p:cNvPr id="26" name="Łącznik prosty ze strzałką 25">
            <a:extLst>
              <a:ext uri="{FF2B5EF4-FFF2-40B4-BE49-F238E27FC236}">
                <a16:creationId xmlns:a16="http://schemas.microsoft.com/office/drawing/2014/main" xmlns="" id="{75E5A55B-5648-4D20-A2DC-07A352417AA1}"/>
              </a:ext>
            </a:extLst>
          </p:cNvPr>
          <p:cNvCxnSpPr>
            <a:endCxn id="28" idx="1"/>
          </p:cNvCxnSpPr>
          <p:nvPr/>
        </p:nvCxnSpPr>
        <p:spPr>
          <a:xfrm flipV="1">
            <a:off x="7468377" y="2232479"/>
            <a:ext cx="554417" cy="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37">
            <a:extLst>
              <a:ext uri="{FF2B5EF4-FFF2-40B4-BE49-F238E27FC236}">
                <a16:creationId xmlns:a16="http://schemas.microsoft.com/office/drawing/2014/main" xmlns="" id="{E0C12017-AA65-486A-BA4E-81B3FFD0F05B}"/>
              </a:ext>
            </a:extLst>
          </p:cNvPr>
          <p:cNvCxnSpPr>
            <a:cxnSpLocks/>
          </p:cNvCxnSpPr>
          <p:nvPr/>
        </p:nvCxnSpPr>
        <p:spPr>
          <a:xfrm>
            <a:off x="3782892" y="1881859"/>
            <a:ext cx="0" cy="1993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xmlns="" id="{5F146A50-8212-441F-8703-7EFD5EFEE732}"/>
              </a:ext>
            </a:extLst>
          </p:cNvPr>
          <p:cNvCxnSpPr>
            <a:endCxn id="45" idx="1"/>
          </p:cNvCxnSpPr>
          <p:nvPr/>
        </p:nvCxnSpPr>
        <p:spPr>
          <a:xfrm flipV="1">
            <a:off x="3784489" y="1745265"/>
            <a:ext cx="736230" cy="248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xmlns="" id="{5D4947E0-75C9-49CA-85C3-115E3DEEA39D}"/>
              </a:ext>
            </a:extLst>
          </p:cNvPr>
          <p:cNvCxnSpPr>
            <a:endCxn id="63" idx="1"/>
          </p:cNvCxnSpPr>
          <p:nvPr/>
        </p:nvCxnSpPr>
        <p:spPr>
          <a:xfrm flipV="1">
            <a:off x="3782892" y="2294533"/>
            <a:ext cx="735907" cy="34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y ze strzałką 49">
            <a:extLst>
              <a:ext uri="{FF2B5EF4-FFF2-40B4-BE49-F238E27FC236}">
                <a16:creationId xmlns:a16="http://schemas.microsoft.com/office/drawing/2014/main" xmlns="" id="{A2EE92F8-6A8F-4020-8FDF-148849F64EC2}"/>
              </a:ext>
            </a:extLst>
          </p:cNvPr>
          <p:cNvCxnSpPr>
            <a:endCxn id="46" idx="1"/>
          </p:cNvCxnSpPr>
          <p:nvPr/>
        </p:nvCxnSpPr>
        <p:spPr>
          <a:xfrm flipV="1">
            <a:off x="3802346" y="2832658"/>
            <a:ext cx="716452" cy="566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47">
            <a:extLst>
              <a:ext uri="{FF2B5EF4-FFF2-40B4-BE49-F238E27FC236}">
                <a16:creationId xmlns:a16="http://schemas.microsoft.com/office/drawing/2014/main" xmlns="" id="{E0C12017-AA65-486A-BA4E-81B3FFD0F05B}"/>
              </a:ext>
            </a:extLst>
          </p:cNvPr>
          <p:cNvCxnSpPr>
            <a:cxnSpLocks/>
          </p:cNvCxnSpPr>
          <p:nvPr/>
        </p:nvCxnSpPr>
        <p:spPr>
          <a:xfrm>
            <a:off x="1607697" y="1896061"/>
            <a:ext cx="0" cy="19936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pole tekstowe 48">
            <a:extLst>
              <a:ext uri="{FF2B5EF4-FFF2-40B4-BE49-F238E27FC236}">
                <a16:creationId xmlns:a16="http://schemas.microsoft.com/office/drawing/2014/main" xmlns="" id="{A8FF26F4-5A3C-4AAE-AF1F-684793789315}"/>
              </a:ext>
            </a:extLst>
          </p:cNvPr>
          <p:cNvSpPr txBox="1"/>
          <p:nvPr/>
        </p:nvSpPr>
        <p:spPr>
          <a:xfrm>
            <a:off x="10577404" y="2663514"/>
            <a:ext cx="1397474" cy="6154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 smtClean="0">
                <a:solidFill>
                  <a:schemeClr val="tx1"/>
                </a:solidFill>
              </a:rPr>
              <a:t>Odsetek mieszkańców i przedsiębiorców posiadających dostęp do Internetu </a:t>
            </a:r>
            <a:endParaRPr lang="pl-PL" sz="900" dirty="0">
              <a:solidFill>
                <a:schemeClr val="tx1"/>
              </a:solidFill>
            </a:endParaRPr>
          </a:p>
        </p:txBody>
      </p:sp>
      <p:cxnSp>
        <p:nvCxnSpPr>
          <p:cNvPr id="53" name="Łącznik prosty ze strzałką 52">
            <a:extLst>
              <a:ext uri="{FF2B5EF4-FFF2-40B4-BE49-F238E27FC236}">
                <a16:creationId xmlns:a16="http://schemas.microsoft.com/office/drawing/2014/main" xmlns="" id="{2C0DE899-1A05-4A5A-A77D-5E23083D8BB8}"/>
              </a:ext>
            </a:extLst>
          </p:cNvPr>
          <p:cNvCxnSpPr/>
          <p:nvPr/>
        </p:nvCxnSpPr>
        <p:spPr>
          <a:xfrm flipH="1">
            <a:off x="7497779" y="1487094"/>
            <a:ext cx="3067757" cy="473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ze strzałką 53">
            <a:extLst>
              <a:ext uri="{FF2B5EF4-FFF2-40B4-BE49-F238E27FC236}">
                <a16:creationId xmlns:a16="http://schemas.microsoft.com/office/drawing/2014/main" xmlns="" id="{17FD01C5-5A74-4A0F-A96E-F735F8AA273D}"/>
              </a:ext>
            </a:extLst>
          </p:cNvPr>
          <p:cNvCxnSpPr/>
          <p:nvPr/>
        </p:nvCxnSpPr>
        <p:spPr>
          <a:xfrm flipH="1" flipV="1">
            <a:off x="9420267" y="2370907"/>
            <a:ext cx="1169005" cy="1202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ze strzałką 54">
            <a:extLst>
              <a:ext uri="{FF2B5EF4-FFF2-40B4-BE49-F238E27FC236}">
                <a16:creationId xmlns:a16="http://schemas.microsoft.com/office/drawing/2014/main" xmlns="" id="{C29DDF2C-92B8-4851-A9BA-7D2F77630F14}"/>
              </a:ext>
            </a:extLst>
          </p:cNvPr>
          <p:cNvCxnSpPr>
            <a:cxnSpLocks/>
          </p:cNvCxnSpPr>
          <p:nvPr/>
        </p:nvCxnSpPr>
        <p:spPr>
          <a:xfrm>
            <a:off x="7123580" y="1743001"/>
            <a:ext cx="377717" cy="4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Łącznik prosty ze strzałką 55">
            <a:extLst>
              <a:ext uri="{FF2B5EF4-FFF2-40B4-BE49-F238E27FC236}">
                <a16:creationId xmlns:a16="http://schemas.microsoft.com/office/drawing/2014/main" xmlns="" id="{B87FD79A-31DA-4C60-BD80-8827DDFBFAD8}"/>
              </a:ext>
            </a:extLst>
          </p:cNvPr>
          <p:cNvCxnSpPr>
            <a:cxnSpLocks/>
          </p:cNvCxnSpPr>
          <p:nvPr/>
        </p:nvCxnSpPr>
        <p:spPr>
          <a:xfrm flipV="1">
            <a:off x="7092257" y="2257628"/>
            <a:ext cx="40904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>
            <a:extLst>
              <a:ext uri="{FF2B5EF4-FFF2-40B4-BE49-F238E27FC236}">
                <a16:creationId xmlns:a16="http://schemas.microsoft.com/office/drawing/2014/main" xmlns="" id="{C2E2FAAF-DF75-49E0-9478-7E6690288899}"/>
              </a:ext>
            </a:extLst>
          </p:cNvPr>
          <p:cNvCxnSpPr>
            <a:cxnSpLocks/>
          </p:cNvCxnSpPr>
          <p:nvPr/>
        </p:nvCxnSpPr>
        <p:spPr>
          <a:xfrm>
            <a:off x="7086268" y="2830229"/>
            <a:ext cx="3821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Łącznik prosty 57">
            <a:extLst>
              <a:ext uri="{FF2B5EF4-FFF2-40B4-BE49-F238E27FC236}">
                <a16:creationId xmlns:a16="http://schemas.microsoft.com/office/drawing/2014/main" xmlns="" id="{E0C12017-AA65-486A-BA4E-81B3FFD0F05B}"/>
              </a:ext>
            </a:extLst>
          </p:cNvPr>
          <p:cNvCxnSpPr>
            <a:cxnSpLocks/>
          </p:cNvCxnSpPr>
          <p:nvPr/>
        </p:nvCxnSpPr>
        <p:spPr>
          <a:xfrm>
            <a:off x="7468377" y="1743001"/>
            <a:ext cx="0" cy="1087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ze strzałką 64">
            <a:extLst>
              <a:ext uri="{FF2B5EF4-FFF2-40B4-BE49-F238E27FC236}">
                <a16:creationId xmlns:a16="http://schemas.microsoft.com/office/drawing/2014/main" xmlns="" id="{2C0DE899-1A05-4A5A-A77D-5E23083D8BB8}"/>
              </a:ext>
            </a:extLst>
          </p:cNvPr>
          <p:cNvCxnSpPr/>
          <p:nvPr/>
        </p:nvCxnSpPr>
        <p:spPr>
          <a:xfrm flipH="1">
            <a:off x="7123580" y="2504666"/>
            <a:ext cx="3441956" cy="467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ze strzałką 65">
            <a:extLst>
              <a:ext uri="{FF2B5EF4-FFF2-40B4-BE49-F238E27FC236}">
                <a16:creationId xmlns:a16="http://schemas.microsoft.com/office/drawing/2014/main" xmlns="" id="{17FD01C5-5A74-4A0F-A96E-F735F8AA273D}"/>
              </a:ext>
            </a:extLst>
          </p:cNvPr>
          <p:cNvCxnSpPr/>
          <p:nvPr/>
        </p:nvCxnSpPr>
        <p:spPr>
          <a:xfrm flipH="1" flipV="1">
            <a:off x="9408401" y="2308124"/>
            <a:ext cx="1157135" cy="656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75" y="6407150"/>
            <a:ext cx="4670425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Łącznik prostoliniowy 10"/>
          <p:cNvCxnSpPr>
            <a:stCxn id="88" idx="1"/>
          </p:cNvCxnSpPr>
          <p:nvPr/>
        </p:nvCxnSpPr>
        <p:spPr>
          <a:xfrm flipH="1" flipV="1">
            <a:off x="9315450" y="4142265"/>
            <a:ext cx="126195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ze strzałką 12"/>
          <p:cNvCxnSpPr/>
          <p:nvPr/>
        </p:nvCxnSpPr>
        <p:spPr>
          <a:xfrm flipV="1">
            <a:off x="9315450" y="2504666"/>
            <a:ext cx="0" cy="163759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>
            <a:stCxn id="90" idx="1"/>
          </p:cNvCxnSpPr>
          <p:nvPr/>
        </p:nvCxnSpPr>
        <p:spPr>
          <a:xfrm flipH="1" flipV="1">
            <a:off x="9000334" y="4757193"/>
            <a:ext cx="157707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/>
          <p:cNvCxnSpPr/>
          <p:nvPr/>
        </p:nvCxnSpPr>
        <p:spPr>
          <a:xfrm flipV="1">
            <a:off x="9000334" y="2539016"/>
            <a:ext cx="0" cy="221817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926217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</TotalTime>
  <Words>525</Words>
  <Application>Microsoft Office PowerPoint</Application>
  <PresentationFormat>Niestandardowy</PresentationFormat>
  <Paragraphs>60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Zosia Bieńkowska</dc:creator>
  <cp:lastModifiedBy>Beata Tomczak</cp:lastModifiedBy>
  <cp:revision>68</cp:revision>
  <dcterms:created xsi:type="dcterms:W3CDTF">2018-11-21T11:39:11Z</dcterms:created>
  <dcterms:modified xsi:type="dcterms:W3CDTF">2019-04-18T10:57:37Z</dcterms:modified>
</cp:coreProperties>
</file>